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8" r:id="rId8"/>
    <p:sldId id="259" r:id="rId9"/>
    <p:sldId id="264" r:id="rId10"/>
    <p:sldId id="260" r:id="rId11"/>
    <p:sldId id="261" r:id="rId12"/>
    <p:sldId id="275" r:id="rId13"/>
    <p:sldId id="273" r:id="rId14"/>
    <p:sldId id="262" r:id="rId15"/>
    <p:sldId id="263" r:id="rId16"/>
    <p:sldId id="266" r:id="rId17"/>
    <p:sldId id="276" r:id="rId18"/>
    <p:sldId id="274" r:id="rId19"/>
  </p:sldIdLst>
  <p:sldSz cx="9144000" cy="6858000" type="screen4x3"/>
  <p:notesSz cx="6858000" cy="9144000"/>
  <p:embeddedFontLst>
    <p:embeddedFont>
      <p:font typeface="Comic Sans MS" pitchFamily="66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8B"/>
    <a:srgbClr val="0000FF"/>
    <a:srgbClr val="EC9494"/>
    <a:srgbClr val="A0BCFA"/>
    <a:srgbClr val="6600FF"/>
    <a:srgbClr val="6D09FF"/>
    <a:srgbClr val="003B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>
      <p:cViewPr>
        <p:scale>
          <a:sx n="75" d="100"/>
          <a:sy n="75" d="100"/>
        </p:scale>
        <p:origin x="-1122" y="-828"/>
      </p:cViewPr>
      <p:guideLst>
        <p:guide orient="horz" pos="411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A6AA-CEE6-4B3E-AF60-676139D3D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04DE-601E-40A2-9F91-B827CF489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7E2FD-1501-436F-B89D-AE2C9C27E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01BB-1300-42B6-9C18-950D69739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C33F1-5F79-4E0B-9120-C76BBEDC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1D23-CED6-4C91-92F7-ABEA056A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0B30-BAEB-42B8-9DF9-74516629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D2FB-8548-420A-B720-1C253649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6250-EAB4-400F-879F-799A0CE6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EDC7-593B-4CEE-8A18-8D2D2188A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332C-BBD0-4297-94C6-932DA107E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4024-90B5-4164-B771-F403F2300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EBEF2F-6EF5-4312-ACF0-67CD532B0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8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80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80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0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80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0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81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1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81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81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4" y="31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4" y="16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3" y="88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1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3" y="12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881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3" y="2357438"/>
            <a:ext cx="8683625" cy="2130425"/>
          </a:xfrm>
        </p:spPr>
        <p:txBody>
          <a:bodyPr/>
          <a:lstStyle/>
          <a:p>
            <a:pPr eaLnBrk="1" hangingPunct="1">
              <a:defRPr/>
            </a:pPr>
            <a:r>
              <a:rPr lang="uk-UA" sz="2300" b="1" dirty="0" smtClean="0">
                <a:solidFill>
                  <a:srgbClr val="6D09FF"/>
                </a:solidFill>
                <a:effectLst/>
              </a:rPr>
              <a:t>Конкурс з визначення програм (проектів, заходів),</a:t>
            </a:r>
            <a:br>
              <a:rPr lang="uk-UA" sz="2300" b="1" dirty="0" smtClean="0">
                <a:solidFill>
                  <a:srgbClr val="6D09FF"/>
                </a:solidFill>
                <a:effectLst/>
              </a:rPr>
            </a:br>
            <a:r>
              <a:rPr lang="uk-UA" sz="2300" b="1" dirty="0" smtClean="0">
                <a:solidFill>
                  <a:srgbClr val="6D09FF"/>
                </a:solidFill>
                <a:effectLst/>
              </a:rPr>
              <a:t> розроблених інститутами громадянського суспільства, </a:t>
            </a:r>
            <a:br>
              <a:rPr lang="uk-UA" sz="2300" b="1" dirty="0" smtClean="0">
                <a:solidFill>
                  <a:srgbClr val="6D09FF"/>
                </a:solidFill>
                <a:effectLst/>
              </a:rPr>
            </a:br>
            <a:r>
              <a:rPr lang="uk-UA" sz="2300" b="1" dirty="0" smtClean="0">
                <a:solidFill>
                  <a:srgbClr val="6D09FF"/>
                </a:solidFill>
                <a:effectLst/>
              </a:rPr>
              <a:t>для виконання (реалізації), яких надається фінансова підтримка за рахунок коштів обласного бюджету </a:t>
            </a:r>
            <a:br>
              <a:rPr lang="uk-UA" sz="2300" b="1" dirty="0" smtClean="0">
                <a:solidFill>
                  <a:srgbClr val="6D09FF"/>
                </a:solidFill>
                <a:effectLst/>
              </a:rPr>
            </a:br>
            <a:r>
              <a:rPr lang="uk-UA" sz="2300" b="1" dirty="0" smtClean="0">
                <a:solidFill>
                  <a:srgbClr val="6D09FF"/>
                </a:solidFill>
                <a:effectLst/>
              </a:rPr>
              <a:t>у 2015 році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28875" y="285750"/>
            <a:ext cx="6643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Чернігівська обласна державна адміністрація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Департамент інформаційної діяльності та комунікацій з громадськістю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428625" y="1285875"/>
            <a:ext cx="7786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uk-UA" sz="2000"/>
              <a:t>для складання опису проектної заявки користуйтеся відповідним зразком, що затверджений розпорядженням голови ОДА від </a:t>
            </a:r>
            <a:r>
              <a:rPr lang="uk-UA" sz="2000">
                <a:cs typeface="Times New Roman" pitchFamily="18" charset="0"/>
              </a:rPr>
              <a:t>14 червня 2012 року № 217</a:t>
            </a:r>
            <a:r>
              <a:rPr lang="uk-UA" sz="2000"/>
              <a:t>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uk-UA" sz="2000"/>
              <a:t>чітко, коротко та зрозуміло формулюйте ціль та мету програми (проекту, заходу);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uk-UA" sz="2000"/>
              <a:t>розділіть свій проект на етапи (не більше 5);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uk-UA" sz="2000"/>
              <a:t>намагайтесь як найточніше розпланувати ваші заходи (зважайте на вихідні дні, свята та ін.);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uk-UA" sz="2000"/>
              <a:t>дотримуйтесь структури зразка.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428625" y="64293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Опис проекту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8" y="1214438"/>
          <a:ext cx="3548062" cy="291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066"/>
              </a:tblGrid>
              <a:tr h="34656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Код 2210 (товари)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24579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придбання канцелярського приладдя;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24579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придбання свідоцтв, грамот,  дипломів;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9124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/>
                        <a:t>придбання продуктів</a:t>
                      </a:r>
                      <a:r>
                        <a:rPr lang="uk-UA" sz="1600" baseline="0" dirty="0" smtClean="0"/>
                        <a:t> для </a:t>
                      </a:r>
                      <a:r>
                        <a:rPr lang="uk-UA" sz="1600" baseline="0" dirty="0" err="1" smtClean="0"/>
                        <a:t>кава-брейків</a:t>
                      </a:r>
                      <a:r>
                        <a:rPr lang="uk-UA" sz="1600" baseline="0" dirty="0" smtClean="0"/>
                        <a:t> (кава, чай, печиво);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73344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придбання пально-мастильних матеріалів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57688" y="1571625"/>
          <a:ext cx="3857625" cy="286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34778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Код 2240 (послуги)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603182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інформаційних послуг сторонніх фахівців;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FF8B"/>
                    </a:solidFill>
                  </a:tcPr>
                </a:tc>
              </a:tr>
              <a:tr h="595941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послуг з харчування на період проведення заходу;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FF8B"/>
                    </a:solidFill>
                  </a:tcPr>
                </a:tc>
              </a:tr>
              <a:tr h="342885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транспортних послуг;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FF8B"/>
                    </a:solidFill>
                  </a:tcPr>
                </a:tc>
              </a:tr>
              <a:tr h="381669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плата за оренду приміщень;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FF8B"/>
                    </a:solidFill>
                  </a:tcPr>
                </a:tc>
              </a:tr>
              <a:tr h="550661">
                <a:tc>
                  <a:txBody>
                    <a:bodyPr/>
                    <a:lstStyle/>
                    <a:p>
                      <a:pPr algn="just"/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послуг з перезарядки картриджів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2FF8B"/>
                    </a:solidFill>
                  </a:tcPr>
                </a:tc>
              </a:tr>
            </a:tbl>
          </a:graphicData>
        </a:graphic>
      </p:graphicFrame>
      <p:sp>
        <p:nvSpPr>
          <p:cNvPr id="24607" name="Text Box 5"/>
          <p:cNvSpPr txBox="1">
            <a:spLocks noChangeArrowheads="1"/>
          </p:cNvSpPr>
          <p:nvPr/>
        </p:nvSpPr>
        <p:spPr bwMode="auto">
          <a:xfrm>
            <a:off x="357188" y="285750"/>
            <a:ext cx="6929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6350">
              <a:spcBef>
                <a:spcPct val="50000"/>
              </a:spcBef>
            </a:pPr>
            <a:r>
              <a:rPr lang="uk-UA" sz="2000" b="1"/>
              <a:t>Кошторис або заходи, які можуть бути сплачені в рамках конкурсу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1688" y="4786313"/>
            <a:ext cx="5857875" cy="1714500"/>
          </a:xfrm>
          <a:prstGeom prst="rect">
            <a:avLst/>
          </a:prstGeom>
          <a:solidFill>
            <a:srgbClr val="EC949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З обласного бюджету </a:t>
            </a:r>
            <a:r>
              <a:rPr lang="uk-UA" sz="2800" b="1" dirty="0">
                <a:solidFill>
                  <a:schemeClr val="tx2"/>
                </a:solidFill>
              </a:rPr>
              <a:t>не</a:t>
            </a:r>
            <a:r>
              <a:rPr lang="uk-UA" b="1" dirty="0">
                <a:solidFill>
                  <a:schemeClr val="tx1"/>
                </a:solidFill>
              </a:rPr>
              <a:t> можуть бути сплачені:</a:t>
            </a:r>
          </a:p>
          <a:p>
            <a:pPr algn="ctr">
              <a:defRPr/>
            </a:pPr>
            <a:endParaRPr lang="uk-UA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Матеріальне заохочення виконавців, витрати на зв’язок, банківські витрати, комунальні послуги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142984"/>
          <a:ext cx="3643338" cy="4336077"/>
        </p:xfrm>
        <a:graphic>
          <a:graphicData uri="http://schemas.openxmlformats.org/drawingml/2006/table">
            <a:tbl>
              <a:tblPr/>
              <a:tblGrid>
                <a:gridCol w="315652"/>
                <a:gridCol w="837920"/>
                <a:gridCol w="442594"/>
                <a:gridCol w="442951"/>
                <a:gridCol w="442951"/>
                <a:gridCol w="387090"/>
                <a:gridCol w="387090"/>
                <a:gridCol w="387090"/>
              </a:tblGrid>
              <a:tr h="135696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uk-UA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Статті видатків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Ціна за одиницю, </a:t>
                      </a:r>
                      <a:r>
                        <a:rPr lang="uk-UA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Times New Roman"/>
                          <a:cs typeface="Times New Roman"/>
                        </a:rPr>
                        <a:t>Кількість одиниць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Times New Roman"/>
                          <a:cs typeface="Times New Roman"/>
                        </a:rPr>
                        <a:t>Загальна сума, грн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latin typeface="Times New Roman"/>
                          <a:ea typeface="Times New Roman"/>
                          <a:cs typeface="Times New Roman"/>
                        </a:rPr>
                        <a:t>Джерела фінансування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 dirty="0">
                          <a:latin typeface="Times New Roman"/>
                          <a:ea typeface="Times New Roman"/>
                          <a:cs typeface="Times New Roman"/>
                        </a:rPr>
                        <a:t>Внесок учасника конкурсу, </a:t>
                      </a:r>
                      <a:r>
                        <a:rPr lang="uk-UA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 dirty="0">
                          <a:latin typeface="Times New Roman"/>
                          <a:ea typeface="Times New Roman"/>
                          <a:cs typeface="Times New Roman"/>
                        </a:rPr>
                        <a:t>Залучені кошти, </a:t>
                      </a:r>
                      <a:r>
                        <a:rPr lang="uk-UA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b="1" dirty="0">
                          <a:latin typeface="Times New Roman"/>
                          <a:ea typeface="Times New Roman"/>
                          <a:cs typeface="Times New Roman"/>
                        </a:rPr>
                        <a:t>Очікувані фінансування з обласного бюджет, </a:t>
                      </a:r>
                      <a:r>
                        <a:rPr lang="uk-UA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89">
                <a:tc>
                  <a:txBody>
                    <a:bodyPr/>
                    <a:lstStyle/>
                    <a:p>
                      <a:pPr marL="50165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Матеріальне заохочення виконавців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(посада)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000" i="0"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5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50165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Times New Roman"/>
                          <a:cs typeface="Times New Roman"/>
                        </a:rPr>
                        <a:t>Оренда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</a:tr>
              <a:tr h="271393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Оренда приміщення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000" i="0"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5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82">
                <a:tc>
                  <a:txBody>
                    <a:bodyPr/>
                    <a:lstStyle/>
                    <a:p>
                      <a:pPr marL="50165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на обладнання та матеріали (у тому числі,</a:t>
                      </a: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канцтовари)</a:t>
                      </a: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000" i="0"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5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89">
                <a:tc>
                  <a:txBody>
                    <a:bodyPr/>
                    <a:lstStyle/>
                    <a:p>
                      <a:pPr marL="50165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Times New Roman"/>
                          <a:cs typeface="Times New Roman"/>
                        </a:rPr>
                        <a:t>Транспортне обслуговування заходів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F8B"/>
                    </a:solidFill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696">
                <a:tc>
                  <a:txBody>
                    <a:bodyPr/>
                    <a:lstStyle/>
                    <a:p>
                      <a:pPr marL="287655" indent="-237490">
                        <a:spcAft>
                          <a:spcPts val="0"/>
                        </a:spcAft>
                        <a:tabLst>
                          <a:tab pos="50165" algn="l"/>
                        </a:tabLs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000" i="0"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05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141" marR="26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143000" y="71438"/>
            <a:ext cx="65008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uk-UA" sz="1100" i="1">
                <a:cs typeface="Times New Roman" pitchFamily="18" charset="0"/>
              </a:rPr>
              <a:t>Додаток  3</a:t>
            </a:r>
            <a:br>
              <a:rPr lang="uk-UA" sz="1100" i="1">
                <a:cs typeface="Times New Roman" pitchFamily="18" charset="0"/>
              </a:rPr>
            </a:br>
            <a:endParaRPr lang="ru-RU" sz="600"/>
          </a:p>
          <a:p>
            <a:pPr algn="ctr" eaLnBrk="0" hangingPunct="0"/>
            <a:r>
              <a:rPr lang="uk-UA" sz="1100" b="1">
                <a:solidFill>
                  <a:schemeClr val="tx2"/>
                </a:solidFill>
                <a:cs typeface="Times New Roman" pitchFamily="18" charset="0"/>
              </a:rPr>
              <a:t>Зразок</a:t>
            </a:r>
            <a:r>
              <a:rPr lang="uk-UA" sz="1100" b="1">
                <a:cs typeface="Times New Roman" pitchFamily="18" charset="0"/>
              </a:rPr>
              <a:t> розрахунку витрат (кошторису) та джерел фінансування</a:t>
            </a:r>
            <a:endParaRPr lang="ru-RU" sz="600"/>
          </a:p>
          <a:p>
            <a:pPr algn="ctr" eaLnBrk="0" hangingPunct="0"/>
            <a:r>
              <a:rPr lang="uk-UA" sz="1100" b="1">
                <a:cs typeface="Times New Roman" pitchFamily="18" charset="0"/>
              </a:rPr>
              <a:t>на проведення </a:t>
            </a:r>
            <a:r>
              <a:rPr lang="uk-UA" sz="1100">
                <a:cs typeface="Times New Roman" pitchFamily="18" charset="0"/>
              </a:rPr>
              <a:t>________________________________________________</a:t>
            </a:r>
            <a:endParaRPr lang="uk-UA" sz="600"/>
          </a:p>
          <a:p>
            <a:pPr algn="ctr" eaLnBrk="0" hangingPunct="0"/>
            <a:r>
              <a:rPr lang="uk-UA" sz="1100">
                <a:cs typeface="Times New Roman" pitchFamily="18" charset="0"/>
              </a:rPr>
              <a:t>_____________________________________________________________</a:t>
            </a:r>
            <a:endParaRPr lang="ru-RU" sz="600"/>
          </a:p>
          <a:p>
            <a:pPr algn="ctr" eaLnBrk="0" hangingPunct="0"/>
            <a:r>
              <a:rPr lang="uk-UA" sz="800" i="1">
                <a:cs typeface="Times New Roman" pitchFamily="18" charset="0"/>
              </a:rPr>
              <a:t>(назва програми (проекту, заходу), який представляється на конкурс)</a:t>
            </a:r>
            <a:endParaRPr lang="uk-UA" sz="14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0" y="1214438"/>
          <a:ext cx="3714750" cy="4792662"/>
        </p:xfrm>
        <a:graphic>
          <a:graphicData uri="http://schemas.openxmlformats.org/drawingml/2006/table">
            <a:tbl>
              <a:tblPr/>
              <a:tblGrid>
                <a:gridCol w="387350"/>
                <a:gridCol w="838200"/>
                <a:gridCol w="441325"/>
                <a:gridCol w="442913"/>
                <a:gridCol w="444500"/>
                <a:gridCol w="385762"/>
                <a:gridCol w="387350"/>
                <a:gridCol w="387350"/>
              </a:tblGrid>
              <a:tr h="531813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інформаційних послуг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на зв’язок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Банківські витрати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F8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на відрядження, транспортні витрати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на комунальні послуги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49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витрати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87338" marR="0" lvl="0" indent="-236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213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ВСЬОГО:</a:t>
                      </a: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41" marR="26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7429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/>
              <a:t>Фінансування програм (проектів, заходів) здійснюється безпосередньо Департаментом інформаційної діяльності та комунікацій з громадськістю облдержадміністрації як головним розпорядником бюджетних коштів, </a:t>
            </a:r>
            <a:r>
              <a:rPr lang="uk-UA" sz="2400" b="1"/>
              <a:t>через суб’єкти господарської діяльності</a:t>
            </a:r>
            <a:r>
              <a:rPr lang="uk-UA" sz="2400"/>
              <a:t> (на підставі договорів).</a:t>
            </a:r>
            <a:endParaRPr lang="ru-RU" sz="240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70853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57250" y="3643313"/>
            <a:ext cx="38576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2857500" algn="l"/>
              </a:tabLst>
            </a:pPr>
            <a:r>
              <a:rPr lang="uk-UA" b="1">
                <a:cs typeface="Times New Roman" pitchFamily="18" charset="0"/>
              </a:rPr>
              <a:t>Граничний обсяг фінансування </a:t>
            </a:r>
            <a:r>
              <a:rPr lang="uk-UA">
                <a:cs typeface="Times New Roman" pitchFamily="18" charset="0"/>
              </a:rPr>
              <a:t>за рахунок бюджетних коштів одного проекту становить </a:t>
            </a:r>
            <a:r>
              <a:rPr lang="uk-UA" sz="4000" b="1">
                <a:cs typeface="Times New Roman" pitchFamily="18" charset="0"/>
              </a:rPr>
              <a:t>8 тис. грн</a:t>
            </a:r>
            <a:endParaRPr lang="uk-UA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" y="1071563"/>
            <a:ext cx="7143750" cy="2862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44500" indent="-444500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про кожний публічний захід, що реалізовується в рамках конкурсу проекту Ви інформуєте Департамент (за день до заходу);</a:t>
            </a:r>
          </a:p>
          <a:p>
            <a:pPr marL="444500" indent="-444500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під час проведення публічних заходів, фіксуйте їх за допомогою </a:t>
            </a:r>
            <a:r>
              <a:rPr lang="uk-UA" sz="2000" dirty="0" err="1"/>
              <a:t>фото-</a:t>
            </a:r>
            <a:r>
              <a:rPr lang="uk-UA" sz="2000" dirty="0"/>
              <a:t> , відеоапаратури;</a:t>
            </a:r>
          </a:p>
          <a:p>
            <a:pPr marL="444500" indent="-444500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ведіть реєстраційні листи (ПІБ, організація, контактна інформація);</a:t>
            </a:r>
          </a:p>
          <a:p>
            <a:pPr marL="444500" indent="-444500" algn="just"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здійснюєте підготовку коротких прес-анонсів та прес-релізів заходів.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4429125"/>
            <a:ext cx="6175375" cy="167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tx2"/>
                </a:solidFill>
              </a:rPr>
              <a:t>Під час проведення публічних заходів заборонено:</a:t>
            </a:r>
          </a:p>
          <a:p>
            <a:pPr>
              <a:defRPr/>
            </a:pPr>
            <a:endParaRPr lang="uk-UA" sz="500" dirty="0">
              <a:solidFill>
                <a:schemeClr val="dk1"/>
              </a:solidFill>
              <a:latin typeface="+mn-lt"/>
            </a:endParaRPr>
          </a:p>
          <a:p>
            <a:pPr marL="723900" indent="-457200" algn="just">
              <a:buFontTx/>
              <a:buBlip>
                <a:blip r:embed="rId2"/>
              </a:buBlip>
              <a:defRPr/>
            </a:pPr>
            <a:r>
              <a:rPr lang="uk-UA" sz="2000" dirty="0">
                <a:solidFill>
                  <a:schemeClr val="dk1"/>
                </a:solidFill>
                <a:latin typeface="+mn-lt"/>
              </a:rPr>
              <a:t>будь-яка форма активності, що суперечить законодавству України;</a:t>
            </a:r>
          </a:p>
          <a:p>
            <a:pPr marL="723900" indent="-457200" algn="just">
              <a:buFontTx/>
              <a:buBlip>
                <a:blip r:embed="rId2"/>
              </a:buBlip>
              <a:defRPr/>
            </a:pPr>
            <a:r>
              <a:rPr lang="uk-UA" sz="2000" dirty="0">
                <a:solidFill>
                  <a:schemeClr val="dk1"/>
                </a:solidFill>
                <a:latin typeface="+mn-lt"/>
              </a:rPr>
              <a:t>будь-яка політична  складова заходу;</a:t>
            </a:r>
          </a:p>
          <a:p>
            <a:pPr marL="723900" indent="-457200" algn="just">
              <a:buFontTx/>
              <a:buBlip>
                <a:blip r:embed="rId2"/>
              </a:buBlip>
              <a:defRPr/>
            </a:pPr>
            <a:r>
              <a:rPr lang="uk-UA" sz="2000" dirty="0">
                <a:solidFill>
                  <a:schemeClr val="dk1"/>
                </a:solidFill>
                <a:latin typeface="+mn-lt"/>
              </a:rPr>
              <a:t>будь-яка форма дискримінації.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3. Особливості реалізації проекту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714375" y="1071563"/>
            <a:ext cx="72866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для написання звіту користуйтеся відповідним зразком, що затверджений розпорядженням голови ОДА від </a:t>
            </a:r>
            <a:r>
              <a:rPr lang="uk-UA" sz="2000" dirty="0">
                <a:cs typeface="Times New Roman" pitchFamily="18" charset="0"/>
              </a:rPr>
              <a:t>14 червня 2012 року № 217</a:t>
            </a:r>
            <a:r>
              <a:rPr lang="uk-UA" sz="2000" dirty="0"/>
              <a:t>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до звіту в обов'язковому порядку додаються фотографії, копії або оригінали друкованої продукції (запрошення, буклети, грамоти);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копії реєстраційних листів з проведених заходів (кількість людей повинна бути не менша ніж заплановано в кошторисі проекту програми);</a:t>
            </a:r>
          </a:p>
          <a:p>
            <a:pPr marL="12573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підготуйте слайд презентацію вашого звіту (не більше 5 слайдів), в якій будуть викладені мета, завдання, етапи реалізації програми, результати, яких було досягнуто в наслідок реалізації проекту.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714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3400" algn="l"/>
                <a:tab pos="723900" algn="l"/>
              </a:tabLst>
            </a:pPr>
            <a:r>
              <a:rPr lang="uk-UA" sz="2000" b="1"/>
              <a:t>4.	Правила підготовки звіту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285750" y="357188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uk-UA" sz="2000" b="1"/>
              <a:t>Для чого потрібен підсумковий моніторинг?</a:t>
            </a:r>
            <a:endParaRPr lang="ru-RU" sz="2000" b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928688"/>
            <a:ext cx="7643813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пряма вимога постанови Кабінету Міністрів України від 12 жовтня 2011 року № 1049 «Про затвердження Порядку проведення конкурсу з визначення програм (проектів, заходів), розроблених інститутами громадянського суспільства, для виконання (реалізації) яких надається фінансова підтримка</a:t>
            </a:r>
            <a:r>
              <a:rPr lang="ru-RU" sz="2000" dirty="0"/>
              <a:t>»;</a:t>
            </a:r>
          </a:p>
          <a:p>
            <a:pPr marL="355600" indent="-3556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чим якісніші результати реалізації програм (проектів, заходів), тим більша ймовірність виділення потрібної суми коштів в наступному році;</a:t>
            </a:r>
          </a:p>
          <a:p>
            <a:pPr marL="1346200" indent="-266700" algn="just">
              <a:spcAft>
                <a:spcPts val="18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 відповідно до моніторингу, Департаментом складається підсумковий висновок за результатами моніторингу реалізації проекту, що є підтвердженням для інших українських та іноземних </a:t>
            </a:r>
            <a:r>
              <a:rPr lang="uk-UA" sz="2000" dirty="0" err="1"/>
              <a:t>“донорів”</a:t>
            </a:r>
            <a:r>
              <a:rPr lang="uk-UA" sz="2000" dirty="0"/>
              <a:t> здатності громадської організації реалізовувати програми (проекти, заходи).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500438"/>
            <a:ext cx="46800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TextBox 8"/>
          <p:cNvSpPr txBox="1">
            <a:spLocks noChangeArrowheads="1"/>
          </p:cNvSpPr>
          <p:nvPr/>
        </p:nvSpPr>
        <p:spPr bwMode="auto">
          <a:xfrm>
            <a:off x="1000125" y="142875"/>
            <a:ext cx="621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Де знайти останні новини про конкурс проектів?</a:t>
            </a:r>
            <a:endParaRPr lang="ru-RU" b="1"/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1357313" y="6072188"/>
            <a:ext cx="728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0070C0"/>
                </a:solidFill>
              </a:rPr>
              <a:t>Сайт Чернігівської ОДА / Консультації з громадськістю / Конкурс проектів для ІГС … “</a:t>
            </a:r>
            <a:r>
              <a:rPr lang="uk-UA" sz="400" b="1">
                <a:solidFill>
                  <a:srgbClr val="0070C0"/>
                </a:solidFill>
              </a:rPr>
              <a:t> </a:t>
            </a:r>
            <a:r>
              <a:rPr lang="uk-UA" b="1">
                <a:solidFill>
                  <a:srgbClr val="0070C0"/>
                </a:solidFill>
              </a:rPr>
              <a:t>Чернігівська громада</a:t>
            </a:r>
            <a:r>
              <a:rPr lang="uk-UA" sz="700" b="1">
                <a:solidFill>
                  <a:srgbClr val="0070C0"/>
                </a:solidFill>
              </a:rPr>
              <a:t> </a:t>
            </a:r>
            <a:r>
              <a:rPr lang="uk-UA" b="1">
                <a:solidFill>
                  <a:srgbClr val="0070C0"/>
                </a:solidFill>
              </a:rPr>
              <a:t>”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32771" name="Picture 3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857364"/>
            <a:ext cx="46800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571875" y="3786188"/>
            <a:ext cx="2714625" cy="1793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0" name="Picture 2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714356"/>
            <a:ext cx="46800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3" y="2857500"/>
            <a:ext cx="714375" cy="1428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063" y="2357438"/>
            <a:ext cx="8358187" cy="2130425"/>
          </a:xfrm>
        </p:spPr>
        <p:txBody>
          <a:bodyPr/>
          <a:lstStyle/>
          <a:p>
            <a:pPr eaLnBrk="1" hangingPunct="1">
              <a:defRPr/>
            </a:pPr>
            <a:r>
              <a:rPr lang="uk-UA" sz="2500" b="1" dirty="0" smtClean="0">
                <a:solidFill>
                  <a:srgbClr val="0000FF"/>
                </a:solidFill>
                <a:effectLst/>
              </a:rPr>
              <a:t>Конкурс з визначення програм (проектів, заходів),</a:t>
            </a:r>
            <a:br>
              <a:rPr lang="uk-UA" sz="2500" b="1" dirty="0" smtClean="0">
                <a:solidFill>
                  <a:srgbClr val="0000FF"/>
                </a:solidFill>
                <a:effectLst/>
              </a:rPr>
            </a:br>
            <a:r>
              <a:rPr lang="uk-UA" sz="2500" b="1" dirty="0" smtClean="0">
                <a:solidFill>
                  <a:srgbClr val="0000FF"/>
                </a:solidFill>
                <a:effectLst/>
              </a:rPr>
              <a:t> розроблених громадськими організаціями, </a:t>
            </a:r>
            <a:br>
              <a:rPr lang="uk-UA" sz="2500" b="1" dirty="0" smtClean="0">
                <a:solidFill>
                  <a:srgbClr val="0000FF"/>
                </a:solidFill>
                <a:effectLst/>
              </a:rPr>
            </a:br>
            <a:r>
              <a:rPr lang="uk-UA" sz="2500" b="1" dirty="0" smtClean="0">
                <a:solidFill>
                  <a:srgbClr val="0000FF"/>
                </a:solidFill>
                <a:effectLst/>
              </a:rPr>
              <a:t>для виконання (реалізації), яких надається фінансова підтримка за рахунок коштів обласного бюджету у 2015 році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28875" y="285750"/>
            <a:ext cx="6643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Чернігівська обласна державна адміністрація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Департамент інформаційної діяльності та комунікацій з громадськістю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214688" y="642938"/>
            <a:ext cx="2838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Порядок денний </a:t>
            </a:r>
            <a:endParaRPr lang="ru-RU" sz="2400" b="1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1214438"/>
            <a:ext cx="81438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r>
              <a:rPr lang="uk-UA" sz="2000"/>
              <a:t>“</a:t>
            </a:r>
            <a:r>
              <a:rPr lang="uk-UA" sz="500"/>
              <a:t> </a:t>
            </a:r>
            <a:r>
              <a:rPr lang="uk-UA" sz="2000"/>
              <a:t>Чернігівська громада</a:t>
            </a:r>
            <a:r>
              <a:rPr lang="uk-UA" sz="500"/>
              <a:t> </a:t>
            </a:r>
            <a:r>
              <a:rPr lang="uk-UA" sz="2000"/>
              <a:t>” та підсумки конкурсів проектів, що реалізовувались за рахунок коштів з обласного бюджету  у 2012 - 2013 роках.</a:t>
            </a:r>
            <a:endParaRPr lang="ru-RU" sz="20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r>
              <a:rPr lang="uk-UA" sz="2000"/>
              <a:t>Особливості проведення конкурс проектів у 2015 році:</a:t>
            </a:r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endParaRPr lang="uk-UA" sz="20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endParaRPr lang="uk-UA" sz="20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endParaRPr lang="uk-UA" sz="20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endParaRPr lang="uk-UA" sz="20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endParaRPr lang="uk-UA" sz="1200"/>
          </a:p>
          <a:p>
            <a:pPr marL="812800" indent="-457200" algn="just" eaLnBrk="0" hangingPunct="0">
              <a:spcAft>
                <a:spcPts val="1200"/>
              </a:spcAft>
              <a:buFont typeface="Comic Sans MS" pitchFamily="66" charset="0"/>
              <a:buAutoNum type="arabicPeriod"/>
            </a:pPr>
            <a:r>
              <a:rPr lang="uk-UA" sz="2000"/>
              <a:t>Інше.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57250" y="2765425"/>
            <a:ext cx="7286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uk-UA" sz="2000"/>
              <a:t>спрямування програм (проектів/заходів) у 2015 році;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uk-UA" sz="2000"/>
              <a:t>правила заповнення документів для участі в конкурсі: (заява, опис проекту, кошторис);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uk-UA" sz="2000"/>
              <a:t>особливості реалізації проекту;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uk-UA" sz="2000"/>
              <a:t>правила підготовки звіту.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88" y="714375"/>
            <a:ext cx="76438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r>
              <a:rPr lang="uk-UA" sz="2800" b="1" dirty="0"/>
              <a:t>23 грудня 2011 року </a:t>
            </a:r>
            <a:r>
              <a:rPr lang="uk-UA" sz="2400" dirty="0"/>
              <a:t>рішенням шостої сесії Чернігівської обласної ради шостого скликання затверджено </a:t>
            </a:r>
            <a:r>
              <a:rPr lang="uk-UA" sz="2400" b="1" dirty="0"/>
              <a:t>обласну Програму сприяння розвитку інститутів громадянського суспільства на 2012—2015 роки </a:t>
            </a:r>
            <a:endParaRPr lang="uk-UA" sz="2400" b="1" dirty="0"/>
          </a:p>
          <a:p>
            <a:pPr indent="450850" algn="ctr" eaLnBrk="0" hangingPunct="0">
              <a:defRPr/>
            </a:pPr>
            <a:r>
              <a:rPr lang="uk-UA" sz="2400" b="1" dirty="0"/>
              <a:t>«</a:t>
            </a:r>
            <a:r>
              <a:rPr lang="uk-UA" sz="2400" b="1" dirty="0"/>
              <a:t>Чернігівська громада»</a:t>
            </a:r>
            <a:endParaRPr lang="ru-RU" sz="2400" b="1" dirty="0"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lum bright="20000" contrast="-32000"/>
          </a:blip>
          <a:srcRect/>
          <a:stretch>
            <a:fillRect/>
          </a:stretch>
        </p:blipFill>
        <p:spPr bwMode="auto">
          <a:xfrm>
            <a:off x="2071670" y="3214686"/>
            <a:ext cx="4607751" cy="30718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71438" y="35718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000" b="1"/>
              <a:t>Підсумки конкурсу з визначення програм (проектів, заходів) розроблених громадськими організаціями на виконання яких надавалась підтримка з обласного бюджету </a:t>
            </a:r>
          </a:p>
          <a:p>
            <a:pPr algn="ctr" eaLnBrk="0" hangingPunct="0"/>
            <a:r>
              <a:rPr lang="uk-UA" sz="2000" b="1"/>
              <a:t>у 2012 – 2013 роках</a:t>
            </a:r>
            <a:endParaRPr lang="ru-RU" sz="2000" b="1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625" y="1857375"/>
            <a:ext cx="807243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2000" b="1" dirty="0"/>
              <a:t>Тематика проектів стосувалась</a:t>
            </a:r>
            <a:r>
              <a:rPr lang="uk-UA" sz="2000" b="1" dirty="0"/>
              <a:t>:</a:t>
            </a:r>
            <a:endParaRPr lang="uk-UA" sz="2000" b="1" dirty="0"/>
          </a:p>
          <a:p>
            <a:pPr marL="447675" indent="-447675" algn="just" eaLnBrk="0" hangingPunct="0">
              <a:buFont typeface="Wingdings" pitchFamily="2" charset="2"/>
              <a:buChar char="Ø"/>
              <a:defRPr/>
            </a:pPr>
            <a:r>
              <a:rPr lang="uk-UA" sz="2200" dirty="0"/>
              <a:t>вивчення громадської думки щодо якості комунальних послуг в м. Чернігові, питань, що турбують чернігівську молодь, пріоритетів діяльності обласної влади;</a:t>
            </a:r>
            <a:endParaRPr lang="ru-RU" sz="2200" dirty="0"/>
          </a:p>
          <a:p>
            <a:pPr marL="447675" indent="-447675" algn="just" eaLnBrk="0" hangingPunct="0">
              <a:buFont typeface="Wingdings" pitchFamily="2" charset="2"/>
              <a:buChar char="Ø"/>
              <a:defRPr/>
            </a:pPr>
            <a:r>
              <a:rPr lang="uk-UA" sz="2200" dirty="0"/>
              <a:t>роз’яснення питань адміністративної реформи, підвищення взаємодії влади та громадськості; </a:t>
            </a:r>
            <a:endParaRPr lang="ru-RU" sz="2200" dirty="0"/>
          </a:p>
          <a:p>
            <a:pPr marL="447675" indent="-447675" algn="just" eaLnBrk="0" hangingPunct="0">
              <a:buFont typeface="Wingdings" pitchFamily="2" charset="2"/>
              <a:buChar char="Ø"/>
              <a:defRPr/>
            </a:pPr>
            <a:r>
              <a:rPr lang="uk-UA" sz="2200" dirty="0"/>
              <a:t>підвищення інституційної спроможності ІГС;</a:t>
            </a:r>
            <a:endParaRPr lang="ru-RU" sz="2200" dirty="0"/>
          </a:p>
          <a:p>
            <a:pPr marL="1612900" indent="-355600" algn="just" eaLnBrk="0" hangingPunct="0">
              <a:buFont typeface="Wingdings" pitchFamily="2" charset="2"/>
              <a:buChar char="Ø"/>
              <a:defRPr/>
            </a:pPr>
            <a:r>
              <a:rPr lang="uk-UA" sz="2200" dirty="0"/>
              <a:t>впровадження нових підходів щодо навчання дітей з обмеженими фізичними можливостями у рамках реформування системи освіти;</a:t>
            </a:r>
          </a:p>
          <a:p>
            <a:pPr marL="1612900" indent="-355600" algn="just" eaLnBrk="0" hangingPunct="0">
              <a:buFont typeface="Wingdings" pitchFamily="2" charset="2"/>
              <a:buChar char="Ø"/>
              <a:defRPr/>
            </a:pPr>
            <a:r>
              <a:rPr lang="uk-UA" sz="2200" dirty="0"/>
              <a:t>впровадження Ініціативи Партнерство </a:t>
            </a:r>
            <a:r>
              <a:rPr lang="uk-UA" sz="2200" dirty="0" err="1"/>
              <a:t>“Відкритий</a:t>
            </a:r>
            <a:r>
              <a:rPr lang="uk-UA" sz="2200" dirty="0"/>
              <a:t> </a:t>
            </a:r>
            <a:r>
              <a:rPr lang="uk-UA" sz="2200" dirty="0" err="1"/>
              <a:t>Уряд”</a:t>
            </a:r>
            <a:r>
              <a:rPr lang="uk-UA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214422"/>
            <a:ext cx="3500462" cy="232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Прямоугольник 9"/>
          <p:cNvSpPr>
            <a:spLocks noChangeArrowheads="1"/>
          </p:cNvSpPr>
          <p:nvPr/>
        </p:nvSpPr>
        <p:spPr bwMode="auto">
          <a:xfrm>
            <a:off x="428625" y="285750"/>
            <a:ext cx="7500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Особливістю проектів, що реалізовувались за рахунок коштів обласного бюджету, є їх аналітична спрямованість</a:t>
            </a:r>
            <a:endParaRPr lang="ru-RU" b="1"/>
          </a:p>
        </p:txBody>
      </p:sp>
      <p:pic>
        <p:nvPicPr>
          <p:cNvPr id="7177" name="Picture 9" descr="\\Winserver2003\d\ДРУК ТА ВІДПРАВКА\Максимович В.С\__КОНКУРСИ ПРОЕКТІВ__\КОНКУРС ПРОЕКТІВ______2012\ПРОЕКТИ ВІД ГО\1.Світло Аратти (ГОРОДНЯ)+\реалізація\114SSCAM\SDC105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071810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\\Winserver2003\d\ДРУК ТА ВІДПРАВКА\Максимович В.С\__КОНКУРСИ ПРОЕКТІВ__\КОНКУРС ПРОЕКТІВ______2013\__ПРОЕКТИ ВІД ГО__\8. ГО_Громадська рада_____(РЕАЛІЗОВУЄТЬСЯ)+\Реалізація\1426139_716534155041883_841713812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429132"/>
            <a:ext cx="2786082" cy="208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00438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278605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928670"/>
            <a:ext cx="2571768" cy="260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1" descr="http://cg.gov.ua/web_docs/1/2013/12/img/101220131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357298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 descr="http://cg.gov.ua/web_docs/1/2013/11/img/%D0%94%D0%BE%D0%B1%D1%80%D0%BE%D1%87%D0%B8%D0%BD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794" y="4929198"/>
            <a:ext cx="20002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3" name="Picture 15" descr="http://cg.gov.ua/web_docs/1/2013/11/img/081120134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2264" y="5000636"/>
            <a:ext cx="214649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3500462" cy="232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28926" y="278605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928670"/>
            <a:ext cx="2571768" cy="260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http://cg.gov.ua/web_docs/1/2013/12/img/101220131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1357298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714375" y="2357438"/>
            <a:ext cx="75009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/>
              <a:t>Особливості підготовки та реалізації проектів у </a:t>
            </a:r>
            <a:r>
              <a:rPr lang="uk-UA" sz="3200" b="1">
                <a:solidFill>
                  <a:srgbClr val="FF0000"/>
                </a:solidFill>
              </a:rPr>
              <a:t>2015</a:t>
            </a:r>
            <a:r>
              <a:rPr lang="uk-UA" sz="3200" b="1"/>
              <a:t> році, за рахунок коштів з обласного бюджету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428625" y="1000125"/>
            <a:ext cx="78581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uk-UA" sz="2000" dirty="0"/>
              <a:t>Вивчення громадської думки з питань оцінки діяльності органів влади та місцевого самоврядування.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uk-UA" sz="2000" dirty="0"/>
              <a:t>Організації процесу інформування жителів області щодо здійснення реформ.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uk-UA" sz="2000" dirty="0"/>
              <a:t>Проведення навчальних форумів, семінарів, лекцій, для громадських рад при РДА, міських виконавчих комітетах, та їх структурних підрозділах.</a:t>
            </a:r>
          </a:p>
          <a:p>
            <a:pPr marL="342900" indent="-3429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tabLst>
                <a:tab pos="266700" algn="l"/>
              </a:tabLst>
              <a:defRPr/>
            </a:pPr>
            <a:r>
              <a:rPr lang="uk-UA" sz="2000" dirty="0"/>
              <a:t>Проведення заходів щодо захисту інформаційного простору Чернігівської області.</a:t>
            </a:r>
          </a:p>
          <a:p>
            <a:pPr marL="1524000" indent="-444500" algn="just">
              <a:spcAft>
                <a:spcPts val="12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Проведення інформаційних кампаній, що спрямовані на розвиток патріотичного та волонтерського рухів на території області, а також заходів, що пропагують ідею єдності та цілісності країни.</a:t>
            </a: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85750" y="428625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/>
              <a:t>1. Спрямування програм (проектів, заходів) у 2015 році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Правила заповнення документів для участі в конкурсі:</a:t>
            </a: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57188" y="1085850"/>
            <a:ext cx="76438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4500" algn="just"/>
            <a:r>
              <a:rPr lang="uk-UA" sz="2000">
                <a:cs typeface="Times New Roman" pitchFamily="18" charset="0"/>
              </a:rPr>
              <a:t>Зразки всіх документів, що стосуються проведення конкурсу програм (проектів, заходів), затвердженні </a:t>
            </a:r>
            <a:r>
              <a:rPr lang="uk-UA" sz="2000" b="1">
                <a:cs typeface="Times New Roman" pitchFamily="18" charset="0"/>
              </a:rPr>
              <a:t>розпорядженням голови облдержадміністрації від         14 червня 2012 року № 217 </a:t>
            </a:r>
            <a:r>
              <a:rPr lang="uk-UA" sz="2000">
                <a:cs typeface="Times New Roman" pitchFamily="18" charset="0"/>
              </a:rPr>
              <a:t>“Про проведення конкурсу з визначення програм (проектів, заходів), розроблених громадськими організаціями, на виконання (реалізацію) яких надається фінансова підтримка з обласного бюджету”.</a:t>
            </a:r>
          </a:p>
          <a:p>
            <a:pPr indent="444500" algn="just">
              <a:spcBef>
                <a:spcPts val="1200"/>
              </a:spcBef>
            </a:pPr>
            <a:r>
              <a:rPr lang="uk-UA" sz="2000">
                <a:solidFill>
                  <a:srgbClr val="C00000"/>
                </a:solidFill>
              </a:rPr>
              <a:t>Всі документи для участі в конкурсі проектів подаються  в друкованому та</a:t>
            </a:r>
            <a:r>
              <a:rPr lang="uk-UA" sz="200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2000">
                <a:solidFill>
                  <a:srgbClr val="C00000"/>
                </a:solidFill>
              </a:rPr>
              <a:t>електронному варіанті.</a:t>
            </a:r>
            <a:endParaRPr lang="ru-RU" sz="2000">
              <a:solidFill>
                <a:srgbClr val="C00000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849813"/>
            <a:ext cx="1030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929063" y="478631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lum bright="10000"/>
            <a:grayscl/>
          </a:blip>
          <a:srcRect/>
          <a:stretch>
            <a:fillRect/>
          </a:stretch>
        </p:blipFill>
        <p:spPr bwMode="auto">
          <a:xfrm>
            <a:off x="6000750" y="4776788"/>
            <a:ext cx="19700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14313" y="857250"/>
            <a:ext cx="78581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складається відповідно до зразка, затвердженого розпорядженням голови ОДА;</a:t>
            </a:r>
          </a:p>
          <a:p>
            <a:pPr marL="533400" indent="-53340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до заяви додаються копії всіх додаткових документів (завірені підписом керівника та (за наявності) печаткою організації):</a:t>
            </a:r>
          </a:p>
          <a:p>
            <a:pPr marL="1079500" indent="-368300" algn="just"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копія виписки з ЄДРПОУ;</a:t>
            </a:r>
          </a:p>
          <a:p>
            <a:pPr marL="1079500" indent="-368300" algn="just"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копія статуту;</a:t>
            </a:r>
          </a:p>
          <a:p>
            <a:pPr marL="1079500" indent="-368300" algn="just"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копія рішення органу ДПС;</a:t>
            </a:r>
          </a:p>
          <a:p>
            <a:pPr marL="1079500" indent="-368300" algn="just"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копія податкових звітів за 2 останні роки діяльності;</a:t>
            </a:r>
          </a:p>
          <a:p>
            <a:pPr marL="1079500" indent="-368300" algn="just">
              <a:spcAft>
                <a:spcPts val="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опис проекту та кошторис;</a:t>
            </a:r>
          </a:p>
          <a:p>
            <a:pPr marL="1079500" indent="-36830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Ø"/>
              <a:defRPr/>
            </a:pPr>
            <a:r>
              <a:rPr lang="uk-UA" sz="2000" dirty="0"/>
              <a:t> лист (-и) підтримки від інших ГО;</a:t>
            </a:r>
          </a:p>
          <a:p>
            <a:pPr marL="533400" indent="-53340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в заяві прибирається все зайве (напр. </a:t>
            </a:r>
            <a:r>
              <a:rPr lang="uk-UA" sz="2000" dirty="0" err="1"/>
              <a:t>“Додаток</a:t>
            </a:r>
            <a:r>
              <a:rPr lang="uk-UA" sz="2000" dirty="0"/>
              <a:t> 1</a:t>
            </a:r>
            <a:r>
              <a:rPr lang="uk-UA" sz="2000" dirty="0"/>
              <a:t>”);</a:t>
            </a:r>
            <a:endParaRPr lang="uk-UA" sz="2000" dirty="0"/>
          </a:p>
          <a:p>
            <a:pPr marL="533400" indent="-533400" algn="just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uk-UA" sz="2000" dirty="0"/>
              <a:t>відповідно до номеру в журналі реєстрації, вам присвоюється номер конкурсної пропозиції.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14313" y="28575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lvl="1" indent="-177800">
              <a:spcBef>
                <a:spcPct val="50000"/>
              </a:spcBef>
            </a:pPr>
            <a:r>
              <a:rPr lang="uk-UA" sz="2000" b="1"/>
              <a:t>Заява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1411</TotalTime>
  <Words>935</Words>
  <Application>Microsoft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Comic Sans MS</vt:lpstr>
      <vt:lpstr>Arial</vt:lpstr>
      <vt:lpstr>Calibri</vt:lpstr>
      <vt:lpstr>Wingdings</vt:lpstr>
      <vt:lpstr>Times New Roman</vt:lpstr>
      <vt:lpstr>Пастель</vt:lpstr>
      <vt:lpstr>Пастель</vt:lpstr>
      <vt:lpstr>Конкурс з визначення програм (проектів, заходів),  розроблених інститутами громадянського суспільства,  для виконання (реалізації), яких надається фінансова підтримка за рахунок коштів обласного бюджету  у 2015 році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Конкурс з визначення програм (проектів, заходів),  розроблених громадськими організаціями,  для виконання (реалізації), яких надається фінансова підтримка за рахунок коштів обласного бюджету у 2015 році</vt:lpstr>
    </vt:vector>
  </TitlesOfParts>
  <Company>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analit</cp:lastModifiedBy>
  <cp:revision>139</cp:revision>
  <dcterms:created xsi:type="dcterms:W3CDTF">2013-08-08T11:57:38Z</dcterms:created>
  <dcterms:modified xsi:type="dcterms:W3CDTF">2015-03-26T15:15:16Z</dcterms:modified>
</cp:coreProperties>
</file>